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57" r:id="rId3"/>
    <p:sldId id="265" r:id="rId4"/>
    <p:sldId id="276" r:id="rId5"/>
    <p:sldId id="263" r:id="rId6"/>
    <p:sldId id="279" r:id="rId7"/>
    <p:sldId id="277" r:id="rId8"/>
    <p:sldId id="282" r:id="rId9"/>
    <p:sldId id="271" r:id="rId10"/>
    <p:sldId id="260" r:id="rId11"/>
    <p:sldId id="280" r:id="rId12"/>
    <p:sldId id="281" r:id="rId13"/>
    <p:sldId id="283" r:id="rId14"/>
    <p:sldId id="259" r:id="rId15"/>
    <p:sldId id="273" r:id="rId16"/>
    <p:sldId id="285" r:id="rId17"/>
    <p:sldId id="284" r:id="rId18"/>
    <p:sldId id="286" r:id="rId19"/>
    <p:sldId id="267" r:id="rId20"/>
    <p:sldId id="26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67" y="8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07F8A-12BD-40D9-9BBE-12148FC0635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D862B-16A1-44EE-9A00-74B5886D7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7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iVZ9tYj6Prw" TargetMode="Externa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987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6" y="2767280"/>
            <a:ext cx="32453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err="1">
                <a:solidFill>
                  <a:schemeClr val="bg1"/>
                </a:solidFill>
              </a:rPr>
              <a:t>It.Store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86816" y="4208912"/>
            <a:ext cx="600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아이템 거래소</a:t>
            </a:r>
            <a:r>
              <a:rPr lang="en-US" altLang="ko-KR" dirty="0">
                <a:solidFill>
                  <a:schemeClr val="bg1"/>
                </a:solidFill>
              </a:rPr>
              <a:t>(NFT)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9017731" y="5444948"/>
            <a:ext cx="2930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17681005 </a:t>
            </a:r>
            <a:r>
              <a:rPr lang="ko-KR" altLang="en-US" sz="2400" dirty="0">
                <a:solidFill>
                  <a:schemeClr val="bg1"/>
                </a:solidFill>
              </a:rPr>
              <a:t>김규영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E95CC-12E6-C0F0-2E9C-93DD5EBE0850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3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F10BF-1B11-89F0-7005-33A8AB2CCECF}"/>
              </a:ext>
            </a:extLst>
          </p:cNvPr>
          <p:cNvSpPr txBox="1"/>
          <p:nvPr/>
        </p:nvSpPr>
        <p:spPr>
          <a:xfrm>
            <a:off x="2787805" y="3044278"/>
            <a:ext cx="46389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스마트컨트랙트</a:t>
            </a:r>
            <a:r>
              <a:rPr lang="ko-KR" altLang="en-US" sz="4400" b="1" dirty="0">
                <a:solidFill>
                  <a:schemeClr val="bg1"/>
                </a:solidFill>
              </a:rPr>
              <a:t> 리뷰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29A-F29B-2A03-3C8E-5BABD222B0B5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208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err="1">
                <a:solidFill>
                  <a:schemeClr val="tx1">
                    <a:lumMod val="75000"/>
                  </a:schemeClr>
                </a:solidFill>
              </a:rPr>
              <a:t>스마트컨트랙트</a:t>
            </a:r>
            <a:r>
              <a:rPr lang="ko-KR" altLang="en-US" sz="2800" b="1" spc="-150" dirty="0">
                <a:solidFill>
                  <a:schemeClr val="tx1">
                    <a:lumMod val="75000"/>
                  </a:schemeClr>
                </a:solidFill>
              </a:rPr>
              <a:t> 리뷰 </a:t>
            </a:r>
            <a:r>
              <a:rPr lang="en-US" altLang="ko-KR" sz="2800" b="1" spc="-150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ko-KR" altLang="en-US" sz="2800" b="1" spc="-150" dirty="0" err="1">
                <a:solidFill>
                  <a:schemeClr val="tx1">
                    <a:lumMod val="75000"/>
                  </a:schemeClr>
                </a:solidFill>
              </a:rPr>
              <a:t>민팅</a:t>
            </a:r>
            <a:endParaRPr lang="ko-KR" altLang="en-US" sz="28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B16B3B-B356-3DDE-F3EE-42399AB3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11" y="5053070"/>
            <a:ext cx="5433592" cy="180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A90F92-A745-F5EC-076E-8C3C46D3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9" y="1147755"/>
            <a:ext cx="2942604" cy="316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EB09A-AB76-0771-81BD-A8785590C8A0}"/>
              </a:ext>
            </a:extLst>
          </p:cNvPr>
          <p:cNvSpPr txBox="1"/>
          <p:nvPr/>
        </p:nvSpPr>
        <p:spPr>
          <a:xfrm>
            <a:off x="1010781" y="4388313"/>
            <a:ext cx="23996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Deploy 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눌러 블록체인에 배포를 해보고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BF5F1E-A215-1C74-7A85-EFEA868C0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204" y="1147755"/>
            <a:ext cx="3848637" cy="2610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EFB9E7-A26F-E655-D6DC-C185D92C830F}"/>
              </a:ext>
            </a:extLst>
          </p:cNvPr>
          <p:cNvSpPr txBox="1"/>
          <p:nvPr/>
        </p:nvSpPr>
        <p:spPr>
          <a:xfrm>
            <a:off x="3891204" y="3769721"/>
            <a:ext cx="384863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개민팅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_</a:t>
            </a:r>
            <a:r>
              <a:rPr lang="en-US" altLang="ko-KR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tokenId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  ipfs://11</a:t>
            </a:r>
          </a:p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   ipfs://22</a:t>
            </a:r>
          </a:p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    ipfs://33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4A5B7ECF-3B06-8FC7-1EF4-62C26041E0BF}"/>
              </a:ext>
            </a:extLst>
          </p:cNvPr>
          <p:cNvSpPr/>
          <p:nvPr/>
        </p:nvSpPr>
        <p:spPr>
          <a:xfrm rot="5400000">
            <a:off x="5276077" y="3445317"/>
            <a:ext cx="5297257" cy="1099122"/>
          </a:xfrm>
          <a:prstGeom prst="arc">
            <a:avLst>
              <a:gd name="adj1" fmla="val 10855352"/>
              <a:gd name="adj2" fmla="val 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2413D77-9B90-B07E-F89F-05A9BB76A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72" y="2671831"/>
            <a:ext cx="4442855" cy="20938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149179-862A-261A-B130-92C834C2B51F}"/>
              </a:ext>
            </a:extLst>
          </p:cNvPr>
          <p:cNvSpPr txBox="1"/>
          <p:nvPr/>
        </p:nvSpPr>
        <p:spPr>
          <a:xfrm>
            <a:off x="8925282" y="4693816"/>
            <a:ext cx="263381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위에서 만든 </a:t>
            </a:r>
            <a:r>
              <a:rPr lang="ko-KR" altLang="en-US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민팅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함수로 인해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실행이 된 것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13C7DA-DD9B-B4C2-3DB6-B7DA16FBBEAD}"/>
              </a:ext>
            </a:extLst>
          </p:cNvPr>
          <p:cNvCxnSpPr>
            <a:cxnSpLocks/>
          </p:cNvCxnSpPr>
          <p:nvPr/>
        </p:nvCxnSpPr>
        <p:spPr>
          <a:xfrm>
            <a:off x="7923712" y="6722707"/>
            <a:ext cx="1153877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BA30153-1279-0E82-5FDC-6CCB6A8333B2}"/>
              </a:ext>
            </a:extLst>
          </p:cNvPr>
          <p:cNvSpPr/>
          <p:nvPr/>
        </p:nvSpPr>
        <p:spPr>
          <a:xfrm>
            <a:off x="9151809" y="6611779"/>
            <a:ext cx="521123" cy="246221"/>
          </a:xfrm>
          <a:prstGeom prst="roundRect">
            <a:avLst>
              <a:gd name="adj" fmla="val 22444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성공</a:t>
            </a:r>
            <a:endParaRPr lang="ko-KR" altLang="en-US" sz="105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39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57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스마트컨트랙트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리뷰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리스트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판매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5522F5-B043-80F7-540B-5723F467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5" y="3543949"/>
            <a:ext cx="3839111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E88024-8AAB-FDAA-C422-F69845C8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66" y="1701256"/>
            <a:ext cx="3591426" cy="14194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0AD946-B103-BE29-6C20-A832E87C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66" y="936309"/>
            <a:ext cx="3591426" cy="600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6EFF21-7501-C724-50DA-AA9D052D89DC}"/>
              </a:ext>
            </a:extLst>
          </p:cNvPr>
          <p:cNvSpPr txBox="1"/>
          <p:nvPr/>
        </p:nvSpPr>
        <p:spPr>
          <a:xfrm>
            <a:off x="3965592" y="971997"/>
            <a:ext cx="27781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Remix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지갑 주소를 복사해서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3D4E1-0D72-AF54-0B2A-9360FAAE2A34}"/>
              </a:ext>
            </a:extLst>
          </p:cNvPr>
          <p:cNvSpPr txBox="1"/>
          <p:nvPr/>
        </p:nvSpPr>
        <p:spPr>
          <a:xfrm>
            <a:off x="3965592" y="1941340"/>
            <a:ext cx="38486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11,22,33 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리스트가 나오는 걸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확인할 수 있으며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E2EE13E6-A5D7-F2D9-F2D9-373CCF05F6AE}"/>
              </a:ext>
            </a:extLst>
          </p:cNvPr>
          <p:cNvSpPr/>
          <p:nvPr/>
        </p:nvSpPr>
        <p:spPr>
          <a:xfrm rot="5400000">
            <a:off x="5569904" y="1573263"/>
            <a:ext cx="2170362" cy="1099122"/>
          </a:xfrm>
          <a:prstGeom prst="arc">
            <a:avLst>
              <a:gd name="adj1" fmla="val 10855352"/>
              <a:gd name="adj2" fmla="val 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309F0B-6E00-7562-E793-FA63839604B7}"/>
              </a:ext>
            </a:extLst>
          </p:cNvPr>
          <p:cNvSpPr txBox="1"/>
          <p:nvPr/>
        </p:nvSpPr>
        <p:spPr>
          <a:xfrm>
            <a:off x="7325726" y="3305851"/>
            <a:ext cx="46262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MyNFT</a:t>
            </a:r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페이지를 구현할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NFT 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리스트를 보여 줄 수 있게끔</a:t>
            </a:r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만든 함수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57BBC7-BA1F-DBDC-76E4-19E078A3D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726" y="1089403"/>
            <a:ext cx="4626293" cy="217036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5E1D3A-4D75-359D-D8F9-01297B4DAC57}"/>
              </a:ext>
            </a:extLst>
          </p:cNvPr>
          <p:cNvSpPr/>
          <p:nvPr/>
        </p:nvSpPr>
        <p:spPr>
          <a:xfrm>
            <a:off x="2009775" y="2771775"/>
            <a:ext cx="1876425" cy="4286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C877C-0308-5196-0E85-73B6225517F8}"/>
              </a:ext>
            </a:extLst>
          </p:cNvPr>
          <p:cNvSpPr txBox="1"/>
          <p:nvPr/>
        </p:nvSpPr>
        <p:spPr>
          <a:xfrm>
            <a:off x="4213276" y="3482472"/>
            <a:ext cx="276692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이어서 판매 등록도 해봅니다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우선 </a:t>
            </a:r>
            <a:r>
              <a:rPr lang="ko-KR" altLang="en-US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컨트랙트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주소를 복사해서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54A0AC-FE89-9799-D59E-F5CBB1EA9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65" y="4482747"/>
            <a:ext cx="2645260" cy="22079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3EC6BD-9164-359C-DCE5-1E9E91444D1F}"/>
              </a:ext>
            </a:extLst>
          </p:cNvPr>
          <p:cNvSpPr txBox="1"/>
          <p:nvPr/>
        </p:nvSpPr>
        <p:spPr>
          <a:xfrm>
            <a:off x="3099373" y="4555650"/>
            <a:ext cx="3268289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setApprovalForAll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operator : 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복사한 </a:t>
            </a:r>
            <a:r>
              <a:rPr lang="ko-KR" altLang="en-US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컨트랙트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주소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approved : true</a:t>
            </a:r>
          </a:p>
          <a:p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setSaleNftToken</a:t>
            </a:r>
            <a:endParaRPr lang="en-US" altLang="ko-KR" sz="1600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_</a:t>
            </a:r>
            <a:r>
              <a:rPr lang="en-US" altLang="ko-KR" sz="1600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tokenId</a:t>
            </a:r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1, 2, 3</a:t>
            </a:r>
          </a:p>
          <a:p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_price: 100,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200,</a:t>
            </a:r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300</a:t>
            </a:r>
          </a:p>
          <a:p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순서대로 입력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682039A-0175-C05D-C13F-432F7FE0C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726" y="3871117"/>
            <a:ext cx="4632250" cy="22248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7E689E-A509-E6D4-5DF9-2A1E72C49F77}"/>
              </a:ext>
            </a:extLst>
          </p:cNvPr>
          <p:cNvSpPr txBox="1"/>
          <p:nvPr/>
        </p:nvSpPr>
        <p:spPr>
          <a:xfrm>
            <a:off x="7325726" y="6230858"/>
            <a:ext cx="46262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판매 등록 함수</a:t>
            </a: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792B6741-B34D-70AF-ED58-1AFC5A641B64}"/>
              </a:ext>
            </a:extLst>
          </p:cNvPr>
          <p:cNvSpPr/>
          <p:nvPr/>
        </p:nvSpPr>
        <p:spPr>
          <a:xfrm rot="5400000">
            <a:off x="5053890" y="4567742"/>
            <a:ext cx="3146708" cy="1099122"/>
          </a:xfrm>
          <a:prstGeom prst="arc">
            <a:avLst>
              <a:gd name="adj1" fmla="val 10855352"/>
              <a:gd name="adj2" fmla="val 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41931C9-E431-A8F8-E993-FD631D9FB9FE}"/>
              </a:ext>
            </a:extLst>
          </p:cNvPr>
          <p:cNvCxnSpPr>
            <a:cxnSpLocks/>
          </p:cNvCxnSpPr>
          <p:nvPr/>
        </p:nvCxnSpPr>
        <p:spPr>
          <a:xfrm>
            <a:off x="4442030" y="6387951"/>
            <a:ext cx="792695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F979F16-A611-A5DF-39AD-FFF4CBA98FD1}"/>
              </a:ext>
            </a:extLst>
          </p:cNvPr>
          <p:cNvCxnSpPr>
            <a:cxnSpLocks/>
          </p:cNvCxnSpPr>
          <p:nvPr/>
        </p:nvCxnSpPr>
        <p:spPr>
          <a:xfrm>
            <a:off x="4006628" y="3003055"/>
            <a:ext cx="1153877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86F611C-322A-2765-76FC-4E52BF0946EF}"/>
              </a:ext>
            </a:extLst>
          </p:cNvPr>
          <p:cNvSpPr/>
          <p:nvPr/>
        </p:nvSpPr>
        <p:spPr>
          <a:xfrm>
            <a:off x="5234725" y="2892127"/>
            <a:ext cx="521123" cy="246221"/>
          </a:xfrm>
          <a:prstGeom prst="roundRect">
            <a:avLst>
              <a:gd name="adj" fmla="val 22444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성공</a:t>
            </a:r>
            <a:endParaRPr lang="ko-KR" altLang="en-US" sz="10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883D931-511A-B92B-154C-0A4EFD5FEAC5}"/>
              </a:ext>
            </a:extLst>
          </p:cNvPr>
          <p:cNvSpPr/>
          <p:nvPr/>
        </p:nvSpPr>
        <p:spPr>
          <a:xfrm>
            <a:off x="5354646" y="6277023"/>
            <a:ext cx="521123" cy="246221"/>
          </a:xfrm>
          <a:prstGeom prst="roundRect">
            <a:avLst>
              <a:gd name="adj" fmla="val 22444"/>
            </a:avLst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성공</a:t>
            </a:r>
            <a:endParaRPr lang="ko-KR" altLang="en-US" sz="10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4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270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2800" b="1" spc="-150" dirty="0" err="1">
                <a:solidFill>
                  <a:schemeClr val="tx1">
                    <a:lumMod val="75000"/>
                  </a:schemeClr>
                </a:solidFill>
              </a:rPr>
              <a:t>스마트컨트랙트</a:t>
            </a:r>
            <a:r>
              <a:rPr lang="ko-KR" altLang="en-US" sz="2800" b="1" spc="-150" dirty="0">
                <a:solidFill>
                  <a:schemeClr val="tx1">
                    <a:lumMod val="75000"/>
                  </a:schemeClr>
                </a:solidFill>
              </a:rPr>
              <a:t> 리뷰 </a:t>
            </a:r>
            <a:r>
              <a:rPr lang="en-US" altLang="ko-KR" sz="2800" b="1" spc="-150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ko-KR" altLang="en-US" sz="2800" b="1" spc="-150" dirty="0">
                <a:solidFill>
                  <a:schemeClr val="tx1">
                    <a:lumMod val="75000"/>
                  </a:schemeClr>
                </a:solidFill>
              </a:rPr>
              <a:t>구매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89161-2F75-3FAB-CCCD-7B866A51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3" y="2822646"/>
            <a:ext cx="2777937" cy="18155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B5775F-936D-4745-063E-63536252D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13" y="5077624"/>
            <a:ext cx="3129211" cy="1224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925BBC-1E24-8707-5049-A9EEDB36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7" y="907894"/>
            <a:ext cx="3261806" cy="1054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0FA809-8F08-6FBC-1557-D67E757A98CB}"/>
              </a:ext>
            </a:extLst>
          </p:cNvPr>
          <p:cNvSpPr txBox="1"/>
          <p:nvPr/>
        </p:nvSpPr>
        <p:spPr>
          <a:xfrm>
            <a:off x="3965592" y="1141848"/>
            <a:ext cx="206098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계정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주인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바꾼 뒤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100 </a:t>
            </a:r>
            <a:r>
              <a:rPr lang="en-US" altLang="ko-KR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wei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7EC4F-D7DC-D166-7633-54D27702F331}"/>
              </a:ext>
            </a:extLst>
          </p:cNvPr>
          <p:cNvSpPr txBox="1"/>
          <p:nvPr/>
        </p:nvSpPr>
        <p:spPr>
          <a:xfrm>
            <a:off x="3443597" y="2824677"/>
            <a:ext cx="206098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구매도 잘 작동됩니다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주인을 바꾸지 않으면 구매되지 않습니다</a:t>
            </a:r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04134F-24DA-D536-2F8E-D9EFFAFBCC71}"/>
              </a:ext>
            </a:extLst>
          </p:cNvPr>
          <p:cNvSpPr/>
          <p:nvPr/>
        </p:nvSpPr>
        <p:spPr>
          <a:xfrm>
            <a:off x="1968088" y="6039222"/>
            <a:ext cx="1475509" cy="3850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5DB3FD20-57B7-4449-BCB3-0F8A24B3E35F}"/>
              </a:ext>
            </a:extLst>
          </p:cNvPr>
          <p:cNvSpPr/>
          <p:nvPr/>
        </p:nvSpPr>
        <p:spPr>
          <a:xfrm rot="5400000">
            <a:off x="3962083" y="3023496"/>
            <a:ext cx="5516342" cy="1285142"/>
          </a:xfrm>
          <a:prstGeom prst="arc">
            <a:avLst>
              <a:gd name="adj1" fmla="val 10855352"/>
              <a:gd name="adj2" fmla="val 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6F1F7D1-7FA1-95B0-426B-1831E4120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6" y="2026027"/>
            <a:ext cx="3261807" cy="6282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787AE6-109D-30CD-A459-3A7C87DBE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06" y="4666158"/>
            <a:ext cx="5558507" cy="2428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F7A847-1812-2BCA-AA06-9D78E7D22F52}"/>
              </a:ext>
            </a:extLst>
          </p:cNvPr>
          <p:cNvSpPr txBox="1"/>
          <p:nvPr/>
        </p:nvSpPr>
        <p:spPr>
          <a:xfrm>
            <a:off x="3739083" y="5101915"/>
            <a:ext cx="26249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다시 리스트를 </a:t>
            </a:r>
            <a:r>
              <a:rPr lang="ko-KR" altLang="en-US" sz="1600" b="1" dirty="0" err="1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콜하면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번이 팔려 있습니다</a:t>
            </a:r>
            <a:endParaRPr lang="en-US" altLang="ko-KR" sz="1600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632D57-A543-5459-60F9-6FC0E825FFEE}"/>
              </a:ext>
            </a:extLst>
          </p:cNvPr>
          <p:cNvSpPr txBox="1"/>
          <p:nvPr/>
        </p:nvSpPr>
        <p:spPr>
          <a:xfrm>
            <a:off x="7362825" y="3610558"/>
            <a:ext cx="462629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구매 함수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2E11BA5-0983-DD1E-2D9E-2531AAC50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645" y="907894"/>
            <a:ext cx="4380859" cy="26513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90DCA6-8ED1-8C1F-C605-8D3DEB23E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6645" y="4087410"/>
            <a:ext cx="3591426" cy="14003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D288C5-1720-0A76-5B85-AC53669097DB}"/>
              </a:ext>
            </a:extLst>
          </p:cNvPr>
          <p:cNvSpPr txBox="1"/>
          <p:nvPr/>
        </p:nvSpPr>
        <p:spPr>
          <a:xfrm>
            <a:off x="7413929" y="5570488"/>
            <a:ext cx="462629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구매했던 주소로 다시 콜을 해보면</a:t>
            </a:r>
            <a:endParaRPr lang="en-US" altLang="ko-KR" b="1" dirty="0">
              <a:solidFill>
                <a:srgbClr val="203864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구매한 </a:t>
            </a:r>
            <a:r>
              <a:rPr lang="en-US" altLang="ko-KR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b="1" dirty="0">
                <a:solidFill>
                  <a:srgbClr val="203864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번이 들어와 있는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83033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A698D1-AC2B-CEAB-F54A-380C941BE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77B08C-719C-E261-6030-1403A831A13C}"/>
              </a:ext>
            </a:extLst>
          </p:cNvPr>
          <p:cNvSpPr/>
          <p:nvPr/>
        </p:nvSpPr>
        <p:spPr>
          <a:xfrm>
            <a:off x="-1212" y="3617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B98E-E542-236B-E31A-60FC80800223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4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92AEF-1BB4-51E1-AE7C-37CE647536EE}"/>
              </a:ext>
            </a:extLst>
          </p:cNvPr>
          <p:cNvSpPr txBox="1"/>
          <p:nvPr/>
        </p:nvSpPr>
        <p:spPr>
          <a:xfrm>
            <a:off x="2787804" y="3044279"/>
            <a:ext cx="5185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시연 영상  </a:t>
            </a:r>
            <a:r>
              <a:rPr lang="en-US" altLang="ko-KR" sz="4400" b="1" dirty="0">
                <a:solidFill>
                  <a:schemeClr val="bg1"/>
                </a:solidFill>
              </a:rPr>
              <a:t>&amp; </a:t>
            </a:r>
            <a:r>
              <a:rPr lang="ko-KR" altLang="en-US" sz="4400" b="1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FA33-A7F4-E206-1E76-1208137A88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2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시연영상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4434A72-99D0-EEFF-A0DA-487A2B6E0DBB}"/>
              </a:ext>
            </a:extLst>
          </p:cNvPr>
          <p:cNvSpPr/>
          <p:nvPr/>
        </p:nvSpPr>
        <p:spPr>
          <a:xfrm>
            <a:off x="490538" y="1334166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블록체인">
            <a:hlinkClick r:id="" action="ppaction://media"/>
            <a:extLst>
              <a:ext uri="{FF2B5EF4-FFF2-40B4-BE49-F238E27FC236}">
                <a16:creationId xmlns:a16="http://schemas.microsoft.com/office/drawing/2014/main" id="{84F8CED8-590E-5D74-61D7-3ED080822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538" y="1016742"/>
            <a:ext cx="11460830" cy="546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A390B-B7F2-260D-84C4-9DACC6C92799}"/>
              </a:ext>
            </a:extLst>
          </p:cNvPr>
          <p:cNvSpPr txBox="1"/>
          <p:nvPr/>
        </p:nvSpPr>
        <p:spPr>
          <a:xfrm>
            <a:off x="7217345" y="5375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https://www.youtube.com/watch?v=iVZ9tYj6Prw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53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515533" y="375058"/>
            <a:ext cx="544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solidFill>
                  <a:srgbClr val="222222"/>
                </a:solidFill>
                <a:effectLst/>
                <a:latin typeface="IBM Plex Sans" panose="020F0502020204030204" pitchFamily="34" charset="0"/>
              </a:rPr>
              <a:t>소감</a:t>
            </a:r>
            <a:r>
              <a:rPr lang="en-US" altLang="ko-KR" sz="2400" b="1" i="0" dirty="0">
                <a:solidFill>
                  <a:srgbClr val="222222"/>
                </a:solidFill>
                <a:effectLst/>
                <a:latin typeface="IBM Plex Sans" panose="020F0502020204030204" pitchFamily="34" charset="0"/>
              </a:rPr>
              <a:t>: </a:t>
            </a:r>
            <a:r>
              <a:rPr lang="ko-KR" altLang="en-US" sz="2400" b="1" i="0" dirty="0">
                <a:solidFill>
                  <a:srgbClr val="222222"/>
                </a:solidFill>
                <a:effectLst/>
                <a:latin typeface="IBM Plex Sans" panose="020F0502020204030204" pitchFamily="34" charset="0"/>
              </a:rPr>
              <a:t>해외 </a:t>
            </a:r>
            <a:r>
              <a:rPr lang="en-US" altLang="ko-KR" sz="2400" b="1" i="0" dirty="0">
                <a:solidFill>
                  <a:srgbClr val="222222"/>
                </a:solidFill>
                <a:effectLst/>
                <a:latin typeface="IBM Plex Sans" panose="020F0502020204030204" pitchFamily="34" charset="0"/>
              </a:rPr>
              <a:t>NFT</a:t>
            </a:r>
            <a:r>
              <a:rPr lang="ko-KR" altLang="en-US" sz="2400" b="1" i="0" dirty="0">
                <a:solidFill>
                  <a:srgbClr val="222222"/>
                </a:solidFill>
                <a:effectLst/>
                <a:latin typeface="IBM Plex Sans" panose="020F0502020204030204" pitchFamily="34" charset="0"/>
              </a:rPr>
              <a:t>게임 성공사례</a:t>
            </a:r>
            <a:endParaRPr lang="en-US" altLang="ko-KR" sz="2400" b="1" i="0" dirty="0">
              <a:solidFill>
                <a:srgbClr val="222222"/>
              </a:solidFill>
              <a:effectLst/>
              <a:latin typeface="IBM Plex Sans" panose="020F0502020204030204" pitchFamily="34" charset="0"/>
            </a:endParaRPr>
          </a:p>
          <a:p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92376" y="1728439"/>
            <a:ext cx="1095794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&lt;</a:t>
            </a:r>
            <a:r>
              <a:rPr lang="ko-KR" altLang="en-US" sz="2800" b="1" i="0" dirty="0" err="1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엑시</a:t>
            </a:r>
            <a:r>
              <a:rPr lang="ko-KR" altLang="en-US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 인피니티 </a:t>
            </a:r>
            <a:r>
              <a:rPr lang="en-US" altLang="ko-KR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(</a:t>
            </a:r>
            <a:r>
              <a:rPr lang="en-US" altLang="ko-KR" sz="2800" b="1" i="0" dirty="0" err="1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Axie</a:t>
            </a:r>
            <a:r>
              <a:rPr lang="en-US" altLang="ko-KR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 Infinity)&gt;</a:t>
            </a:r>
            <a:r>
              <a:rPr lang="ko-KR" altLang="en-US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스카이 </a:t>
            </a:r>
            <a:r>
              <a:rPr lang="ko-KR" altLang="en-US" sz="2800" b="1" i="0" dirty="0" err="1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마비스</a:t>
            </a:r>
            <a:endParaRPr lang="en-US" altLang="ko-KR" sz="2800" b="1" i="0" dirty="0">
              <a:solidFill>
                <a:srgbClr val="222222"/>
              </a:solidFill>
              <a:effectLst/>
              <a:latin typeface="IBM Plex Sans" panose="020B0503050203000203" pitchFamily="34" charset="0"/>
            </a:endParaRPr>
          </a:p>
          <a:p>
            <a:pPr algn="ctr"/>
            <a:r>
              <a:rPr lang="ko-KR" altLang="en-US" sz="2800" b="0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 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12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억 달러 이상의 매출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(Token Terminal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데이터 기준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)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을 기록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IBM Plex Sans" panose="020B0503050203000203" pitchFamily="34" charset="0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Nanum Gothic"/>
              </a:rPr>
              <a:t>엑시인피니티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anum Gothic"/>
              </a:rPr>
              <a:t> 코인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Nanum Gothic"/>
              </a:rPr>
              <a:t>시가총액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Apple SD Gothic Neo"/>
              </a:rPr>
              <a:t>US$723,911,000(6/9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pple SD Gothic Neo"/>
              </a:rPr>
              <a:t>기준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Apple SD Gothic Neo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pple SD Gothic Neo"/>
              </a:rPr>
              <a:t>/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pple SD Gothic Neo"/>
              </a:rPr>
              <a:t>최고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pple SD Gothic Neo"/>
              </a:rPr>
              <a:t>300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pple SD Gothic Neo"/>
              </a:rPr>
              <a:t>억 달러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Apple SD Gothic Neo"/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Apple SD Gothic Neo"/>
            </a:endParaRPr>
          </a:p>
          <a:p>
            <a:pPr algn="ctr"/>
            <a:r>
              <a:rPr lang="en-US" altLang="ko-KR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&lt;</a:t>
            </a:r>
            <a:r>
              <a:rPr lang="ko-KR" altLang="en-US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미르 </a:t>
            </a:r>
            <a:r>
              <a:rPr lang="en-US" altLang="ko-KR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4:</a:t>
            </a:r>
            <a:r>
              <a:rPr lang="ko-KR" altLang="en-US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해외버전</a:t>
            </a:r>
            <a:r>
              <a:rPr lang="en-US" altLang="ko-KR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&gt;(</a:t>
            </a:r>
            <a:r>
              <a:rPr lang="ko-KR" altLang="en-US" sz="2800" b="1" i="0" dirty="0" err="1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위메이드한국</a:t>
            </a:r>
            <a:r>
              <a:rPr lang="en-US" altLang="ko-KR" sz="2800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)</a:t>
            </a:r>
          </a:p>
          <a:p>
            <a:pPr algn="ctr"/>
            <a:r>
              <a:rPr lang="ko-KR" altLang="en-US" sz="2800" b="0" i="0" dirty="0">
                <a:solidFill>
                  <a:srgbClr val="7C8184"/>
                </a:solidFill>
                <a:effectLst/>
                <a:latin typeface="Source Sans Pro" panose="020F0502020204030204" pitchFamily="34" charset="0"/>
              </a:rPr>
              <a:t> 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《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미르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4》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는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NFT/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암호화폐를 도입한 모바일 게임 중 수익 랭킹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2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F0502020204030204" pitchFamily="34" charset="0"/>
              </a:rPr>
              <a:t>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0"/>
            </a:endParaRPr>
          </a:p>
          <a:p>
            <a:pPr algn="ctr"/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전 세계 누적 매출 약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억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4,000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만 달러 달성</a:t>
            </a:r>
          </a:p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6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4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소감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: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보완점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6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92376" y="1728439"/>
            <a:ext cx="1095794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국내 블록체인 게임 규제 개선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poqaHanSansNeo"/>
              </a:rPr>
              <a:t>국내는 거래소를 통해 환전 및 환금이 가능한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SpoqaHanSansNeo"/>
              </a:rPr>
              <a:t>P2E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poqaHanSansNeo"/>
              </a:rPr>
              <a:t>게임은 사행성 게임으로 간주하여 </a:t>
            </a:r>
            <a:endParaRPr lang="en-US" altLang="ko-KR" b="0" i="0" dirty="0">
              <a:solidFill>
                <a:schemeClr val="bg1">
                  <a:lumMod val="50000"/>
                </a:schemeClr>
              </a:solidFill>
              <a:effectLst/>
              <a:latin typeface="SpoqaHanSansNeo"/>
            </a:endParaRPr>
          </a:p>
          <a:p>
            <a:pPr algn="ctr"/>
            <a:r>
              <a:rPr lang="ko-KR" altLang="en-US" i="0" dirty="0">
                <a:solidFill>
                  <a:schemeClr val="bg1">
                    <a:lumMod val="50000"/>
                  </a:schemeClr>
                </a:solidFill>
                <a:effectLst/>
                <a:latin typeface="SpoqaHanSansNeo"/>
              </a:rPr>
              <a:t>게임산업진흥에 관한 </a:t>
            </a:r>
            <a:r>
              <a:rPr lang="ko-KR" altLang="en-US" sz="2200" b="1" i="0" dirty="0">
                <a:solidFill>
                  <a:schemeClr val="accent1">
                    <a:lumMod val="75000"/>
                  </a:schemeClr>
                </a:solidFill>
                <a:effectLst/>
                <a:latin typeface="SpoqaHanSansNeo"/>
              </a:rPr>
              <a:t>법률에 의해 규제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국내의 법적 규제로 인해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NFT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 산업 활성화 저해 요인으로 작용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7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소감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: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보완점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6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92376" y="1266774"/>
            <a:ext cx="10957940" cy="4754503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800" b="0" i="0" dirty="0">
                <a:solidFill>
                  <a:schemeClr val="tx1"/>
                </a:solidFill>
                <a:effectLst/>
                <a:latin typeface="Söhne"/>
              </a:rPr>
              <a:t>외부 연동과 협업</a:t>
            </a:r>
            <a:endParaRPr lang="en-US" altLang="ko-KR" sz="28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ctr"/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다른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NFT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플랫폼이나 프로젝트와의 협업을 고려해야 한다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다양한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NFT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플랫폼과의 연동을 통해 플레이어들이 다른 게임이나 플랫폼에서 획득한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NFT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아이템을 해당 게임에 활용할 수 있도록 제공가능</a:t>
            </a: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öhne"/>
                <a:cs typeface="+mn-cs"/>
              </a:rPr>
              <a:t>자체 코인 개발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öhne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폴리넷뭄바이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 대신 자체 코인 개발을 하여 코인을 아이템 구매에 사용하거나 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게임 내 경제 시스템의 기반 통화로 활용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öhne"/>
                <a:cs typeface="+mn-cs"/>
              </a:rPr>
              <a:t>SNS</a:t>
            </a:r>
            <a:r>
              <a:rPr lang="ko-KR" altLang="en-US" sz="2800" dirty="0">
                <a:solidFill>
                  <a:schemeClr val="tx1"/>
                </a:solidFill>
                <a:latin typeface="Söhne"/>
              </a:rPr>
              <a:t>에 활용 가능성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öhne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싸이월드 미니홈피 아이템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본디 아이템</a:t>
            </a:r>
            <a:endParaRPr lang="en-US" altLang="ko-KR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chemeClr val="tx1"/>
                </a:solidFill>
                <a:effectLst/>
              </a:rPr>
              <a:t>싸이월드</a:t>
            </a:r>
            <a:r>
              <a:rPr lang="en-US" altLang="ko-KR" b="0" i="0" dirty="0">
                <a:solidFill>
                  <a:schemeClr val="tx1"/>
                </a:solidFill>
                <a:effectLst/>
              </a:rPr>
              <a:t>:294</a:t>
            </a:r>
            <a:r>
              <a:rPr lang="ko-KR" altLang="en-US" b="0" i="0" dirty="0">
                <a:solidFill>
                  <a:schemeClr val="tx1"/>
                </a:solidFill>
                <a:effectLst/>
              </a:rPr>
              <a:t>만명으로 일평균 </a:t>
            </a:r>
            <a:r>
              <a:rPr lang="en-US" altLang="ko-KR" b="0" i="0" dirty="0">
                <a:solidFill>
                  <a:schemeClr val="tx1"/>
                </a:solidFill>
                <a:effectLst/>
              </a:rPr>
              <a:t>47</a:t>
            </a:r>
            <a:r>
              <a:rPr lang="ko-KR" altLang="en-US" b="0" i="0" dirty="0">
                <a:solidFill>
                  <a:schemeClr val="tx1"/>
                </a:solidFill>
                <a:effectLst/>
              </a:rPr>
              <a:t>만명이 이용</a:t>
            </a:r>
            <a:endParaRPr lang="en-US" altLang="ko-KR" b="0" i="0" dirty="0"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본디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최대 이용자수 </a:t>
            </a:r>
            <a:r>
              <a:rPr lang="en-US" altLang="ko-KR" dirty="0">
                <a:solidFill>
                  <a:schemeClr val="tx1"/>
                </a:solidFill>
              </a:rPr>
              <a:t>105</a:t>
            </a:r>
            <a:r>
              <a:rPr lang="ko-KR" altLang="en-US" dirty="0">
                <a:solidFill>
                  <a:schemeClr val="tx1"/>
                </a:solidFill>
              </a:rPr>
              <a:t>만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b="0" i="0" dirty="0">
                <a:solidFill>
                  <a:schemeClr val="tx1"/>
                </a:solidFill>
                <a:effectLst/>
              </a:rPr>
              <a:t>7</a:t>
            </a:r>
            <a:r>
              <a:rPr lang="ko-KR" altLang="en-US" b="0" i="0" dirty="0">
                <a:solidFill>
                  <a:schemeClr val="tx1"/>
                </a:solidFill>
                <a:effectLst/>
              </a:rPr>
              <a:t>만</a:t>
            </a:r>
            <a:r>
              <a:rPr lang="en-US" altLang="ko-KR" b="0" i="0" dirty="0">
                <a:solidFill>
                  <a:schemeClr val="tx1"/>
                </a:solidFill>
                <a:effectLst/>
              </a:rPr>
              <a:t>6440</a:t>
            </a:r>
            <a:r>
              <a:rPr lang="ko-KR" altLang="en-US" b="0" i="0" dirty="0">
                <a:solidFill>
                  <a:schemeClr val="tx1"/>
                </a:solidFill>
                <a:effectLst/>
              </a:rPr>
              <a:t>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ko-KR" altLang="en-US" dirty="0"/>
            </a:b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9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소감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6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92376" y="1728439"/>
            <a:ext cx="1095794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지금까지 블록체인과 코인에 대한 이해없이 코인 거래소를 이용하여 거래를 통해 차익 실현만 해왔었지만 이번 수업과 프로젝트를 통해 코인의 원리와 블록체인 기술의 다양한 활용이 가능하다는 것을 </a:t>
            </a:r>
            <a:endParaRPr lang="en-US" altLang="ko-KR" sz="2800">
              <a:solidFill>
                <a:schemeClr val="tx1"/>
              </a:solidFill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</a:rPr>
              <a:t>배웠으며 </a:t>
            </a:r>
            <a:r>
              <a:rPr lang="ko-KR" altLang="en-US" sz="2800" dirty="0" err="1">
                <a:solidFill>
                  <a:schemeClr val="tx1"/>
                </a:solidFill>
              </a:rPr>
              <a:t>컨트랙트와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>
                <a:solidFill>
                  <a:schemeClr val="tx1"/>
                </a:solidFill>
              </a:rPr>
              <a:t>web3</a:t>
            </a:r>
            <a:r>
              <a:rPr lang="ko-KR" altLang="en-US" sz="2800" dirty="0">
                <a:solidFill>
                  <a:schemeClr val="tx1"/>
                </a:solidFill>
              </a:rPr>
              <a:t>를 연계하며 </a:t>
            </a:r>
            <a:r>
              <a:rPr lang="ko-KR" altLang="en-US" sz="2800" dirty="0" err="1">
                <a:solidFill>
                  <a:schemeClr val="tx1"/>
                </a:solidFill>
              </a:rPr>
              <a:t>솔리디티</a:t>
            </a:r>
            <a:r>
              <a:rPr lang="ko-KR" altLang="en-US" sz="2800" dirty="0">
                <a:solidFill>
                  <a:schemeClr val="tx1"/>
                </a:solidFill>
              </a:rPr>
              <a:t> 작성 및 웹 페이지 제작 역량 향상에 도움이 되었습니다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0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662406" y="187117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2725708" y="1871175"/>
            <a:ext cx="2369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아이디어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619124" y="30420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2725708" y="3042050"/>
            <a:ext cx="205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/>
              <a:t>DAPP &amp; </a:t>
            </a:r>
            <a:r>
              <a:rPr lang="ko-KR" altLang="en-US" sz="2400" spc="-300" dirty="0"/>
              <a:t>화면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609506" y="4212925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2725708" y="4212925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스마트 </a:t>
            </a:r>
            <a:r>
              <a:rPr lang="ko-KR" altLang="en-US" sz="2400" spc="-300" dirty="0" err="1"/>
              <a:t>컨트랙트</a:t>
            </a:r>
            <a:r>
              <a:rPr lang="ko-KR" altLang="en-US" sz="2400" spc="-300" dirty="0"/>
              <a:t> 리뷰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604698" y="538380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80EC8-E2D3-F0BC-E54F-24FF3AA6642C}"/>
              </a:ext>
            </a:extLst>
          </p:cNvPr>
          <p:cNvSpPr txBox="1"/>
          <p:nvPr/>
        </p:nvSpPr>
        <p:spPr>
          <a:xfrm>
            <a:off x="2725708" y="5383800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시연 영상  </a:t>
            </a:r>
            <a:r>
              <a:rPr lang="en-US" altLang="ko-KR" sz="2400" spc="-300" dirty="0"/>
              <a:t>&amp; </a:t>
            </a:r>
            <a:r>
              <a:rPr lang="ko-KR" altLang="en-US" sz="2400" spc="-300" dirty="0"/>
              <a:t>소감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191FE-5D26-A756-7A7E-D88AC49B0C1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5747187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245853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1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5" y="3044278"/>
            <a:ext cx="5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solidFill>
                  <a:schemeClr val="bg1"/>
                </a:solidFill>
              </a:rPr>
              <a:t>프로젝트아이디어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D11D-4375-DA6C-4F1C-33CDBA47929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아이디어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70924-4818-4712-415A-E82893DAF5FB}"/>
              </a:ext>
            </a:extLst>
          </p:cNvPr>
          <p:cNvSpPr txBox="1"/>
          <p:nvPr/>
        </p:nvSpPr>
        <p:spPr>
          <a:xfrm>
            <a:off x="3947202" y="1529718"/>
            <a:ext cx="4193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/>
              <a:t>Item Store</a:t>
            </a:r>
            <a:endParaRPr lang="ko-KR" altLang="en-US" sz="7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621C4-50A1-E0A1-9B0A-B13057CA015D}"/>
              </a:ext>
            </a:extLst>
          </p:cNvPr>
          <p:cNvSpPr txBox="1"/>
          <p:nvPr/>
        </p:nvSpPr>
        <p:spPr>
          <a:xfrm>
            <a:off x="1253142" y="2953170"/>
            <a:ext cx="9581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203864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NFT(Non-Fungible Token)</a:t>
            </a:r>
            <a:r>
              <a:rPr lang="ko-KR" altLang="en-US" sz="2400" b="1" dirty="0">
                <a:solidFill>
                  <a:srgbClr val="203864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에 관한 아이디어 선정 이유</a:t>
            </a:r>
            <a:endParaRPr lang="en-US" altLang="ko-KR" sz="2400" b="1" dirty="0">
              <a:solidFill>
                <a:srgbClr val="203864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pPr>
              <a:defRPr/>
            </a:pPr>
            <a:r>
              <a:rPr lang="ko-KR" altLang="en-US" sz="2000" dirty="0"/>
              <a:t>아이템 거래 시 사기 등 범죄를 예방하고</a:t>
            </a:r>
            <a:r>
              <a:rPr lang="en-US" altLang="ko-KR" sz="2000" dirty="0"/>
              <a:t> </a:t>
            </a:r>
            <a:r>
              <a:rPr lang="ko-KR" altLang="en-US" sz="2000" dirty="0"/>
              <a:t>아이템 고유성과 소유권 증명을 보장하며 투명한 거래와 신뢰를 바탕으로 하는 아이템 거래소를 만들기위해</a:t>
            </a:r>
            <a:r>
              <a:rPr lang="en-US" altLang="ko-KR" sz="2000" dirty="0"/>
              <a:t>.</a:t>
            </a:r>
          </a:p>
          <a:p>
            <a:pPr>
              <a:defRPr/>
            </a:pPr>
            <a:r>
              <a:rPr lang="ko-KR" altLang="en-US" sz="2000" dirty="0"/>
              <a:t>또한 국내 뿐만 아니라 해외에서도 사용가능한 글로벌 거래소를 만드는 것이 목표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C42A6189-1455-DA23-634F-250F77E68404}"/>
              </a:ext>
            </a:extLst>
          </p:cNvPr>
          <p:cNvSpPr/>
          <p:nvPr/>
        </p:nvSpPr>
        <p:spPr>
          <a:xfrm>
            <a:off x="624468" y="2129883"/>
            <a:ext cx="10838986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9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804E4-E7F3-922A-81AC-F4DDF8567DE5}"/>
              </a:ext>
            </a:extLst>
          </p:cNvPr>
          <p:cNvSpPr txBox="1"/>
          <p:nvPr/>
        </p:nvSpPr>
        <p:spPr>
          <a:xfrm>
            <a:off x="799170" y="3044279"/>
            <a:ext cx="2174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Part</a:t>
            </a:r>
            <a:r>
              <a:rPr lang="ko-KR" altLang="en-US" sz="4800" b="1" dirty="0">
                <a:solidFill>
                  <a:schemeClr val="bg1"/>
                </a:solidFill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</a:rPr>
              <a:t>2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1C1D6-65FC-68C4-066D-56830194DDBD}"/>
              </a:ext>
            </a:extLst>
          </p:cNvPr>
          <p:cNvSpPr txBox="1"/>
          <p:nvPr/>
        </p:nvSpPr>
        <p:spPr>
          <a:xfrm>
            <a:off x="2787804" y="3044278"/>
            <a:ext cx="5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err="1">
                <a:solidFill>
                  <a:schemeClr val="bg1"/>
                </a:solidFill>
              </a:rPr>
              <a:t>Dapp</a:t>
            </a:r>
            <a:r>
              <a:rPr lang="en-US" altLang="ko-KR" sz="4800" b="1" dirty="0">
                <a:solidFill>
                  <a:schemeClr val="bg1"/>
                </a:solidFill>
              </a:rPr>
              <a:t> &amp; </a:t>
            </a:r>
            <a:r>
              <a:rPr lang="ko-KR" altLang="en-US" sz="4800" b="1" dirty="0">
                <a:solidFill>
                  <a:schemeClr val="bg1"/>
                </a:solidFill>
              </a:rPr>
              <a:t>화면 구성</a:t>
            </a:r>
            <a:endParaRPr lang="en-US" altLang="ko-KR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6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err="1">
                <a:solidFill>
                  <a:schemeClr val="tx1">
                    <a:lumMod val="75000"/>
                  </a:schemeClr>
                </a:solidFill>
              </a:rPr>
              <a:t>Dapp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의 구성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A2B4A4EF-48F4-A0DD-EF8D-E3E536FA576C}"/>
              </a:ext>
            </a:extLst>
          </p:cNvPr>
          <p:cNvSpPr/>
          <p:nvPr/>
        </p:nvSpPr>
        <p:spPr>
          <a:xfrm>
            <a:off x="5703513" y="1912730"/>
            <a:ext cx="3482216" cy="1292480"/>
          </a:xfrm>
          <a:prstGeom prst="arc">
            <a:avLst>
              <a:gd name="adj1" fmla="val 10855352"/>
              <a:gd name="adj2" fmla="val 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AF559C7-2051-82EB-E0B7-8677CB4B0805}"/>
              </a:ext>
            </a:extLst>
          </p:cNvPr>
          <p:cNvSpPr/>
          <p:nvPr/>
        </p:nvSpPr>
        <p:spPr>
          <a:xfrm>
            <a:off x="2427755" y="2554348"/>
            <a:ext cx="1311564" cy="13115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EA9859-B4BA-B16B-6F2F-BB17934B60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03" y="2643551"/>
            <a:ext cx="642358" cy="802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FF6A0-4C9B-4DB9-641A-691973DF1A56}"/>
              </a:ext>
            </a:extLst>
          </p:cNvPr>
          <p:cNvSpPr txBox="1"/>
          <p:nvPr/>
        </p:nvSpPr>
        <p:spPr>
          <a:xfrm>
            <a:off x="2427756" y="3491928"/>
            <a:ext cx="13115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670686-F32D-10F3-25A4-54FAD7A3A1F6}"/>
              </a:ext>
            </a:extLst>
          </p:cNvPr>
          <p:cNvSpPr/>
          <p:nvPr/>
        </p:nvSpPr>
        <p:spPr>
          <a:xfrm>
            <a:off x="2427755" y="4282480"/>
            <a:ext cx="1311564" cy="13115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9BFF7-1590-579C-412C-2BF8130AF4FF}"/>
              </a:ext>
            </a:extLst>
          </p:cNvPr>
          <p:cNvSpPr txBox="1"/>
          <p:nvPr/>
        </p:nvSpPr>
        <p:spPr>
          <a:xfrm>
            <a:off x="2427756" y="5047688"/>
            <a:ext cx="13115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</a:t>
            </a:r>
            <a:endParaRPr lang="en-US" altLang="ko-KR" sz="1600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 err="1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컨트랙트</a:t>
            </a:r>
            <a:endParaRPr lang="ko-KR" altLang="en-US" sz="1600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995BC3-5450-BA72-F38A-0871936861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51" y="4327939"/>
            <a:ext cx="902261" cy="90226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1BBAEB-BB38-2502-14AE-BF43F653E498}"/>
              </a:ext>
            </a:extLst>
          </p:cNvPr>
          <p:cNvSpPr/>
          <p:nvPr/>
        </p:nvSpPr>
        <p:spPr>
          <a:xfrm>
            <a:off x="5083210" y="2554348"/>
            <a:ext cx="1311564" cy="13115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85084-FB63-2413-A815-A760C84A665D}"/>
              </a:ext>
            </a:extLst>
          </p:cNvPr>
          <p:cNvSpPr txBox="1"/>
          <p:nvPr/>
        </p:nvSpPr>
        <p:spPr>
          <a:xfrm>
            <a:off x="5083211" y="3356500"/>
            <a:ext cx="13115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Dapp</a:t>
            </a:r>
            <a:endParaRPr lang="en-US" altLang="ko-KR" sz="1600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디앱</a:t>
            </a:r>
            <a:r>
              <a:rPr lang="en-US" altLang="ko-KR" sz="16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600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91F966E-FC7E-05F6-B92F-C9F8E779F74A}"/>
              </a:ext>
            </a:extLst>
          </p:cNvPr>
          <p:cNvSpPr/>
          <p:nvPr/>
        </p:nvSpPr>
        <p:spPr>
          <a:xfrm>
            <a:off x="5083210" y="4274732"/>
            <a:ext cx="1311564" cy="13115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9E5A5-7505-6BDD-70C0-59C28C081CEA}"/>
              </a:ext>
            </a:extLst>
          </p:cNvPr>
          <p:cNvSpPr txBox="1"/>
          <p:nvPr/>
        </p:nvSpPr>
        <p:spPr>
          <a:xfrm>
            <a:off x="5083211" y="5212312"/>
            <a:ext cx="13115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ABI, BIN</a:t>
            </a:r>
            <a:endParaRPr lang="ko-KR" altLang="en-US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5453CD-DA67-5A44-75E5-EEC1DE7F9D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21" y="4437790"/>
            <a:ext cx="700197" cy="700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287FC0-F30D-3359-CB48-7A94CD9AA6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36" y="2694615"/>
            <a:ext cx="892900" cy="751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F83A1-0B2E-0E64-02D6-713F22C5C09F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3739319" y="3210130"/>
            <a:ext cx="1343891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F0A4E8-68E1-8AF8-6648-8AA8DFEB2DB1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3739319" y="4930514"/>
            <a:ext cx="1343891" cy="7748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6F660B-4FA9-3579-2E62-A05452F1E208}"/>
              </a:ext>
            </a:extLst>
          </p:cNvPr>
          <p:cNvSpPr txBox="1"/>
          <p:nvPr/>
        </p:nvSpPr>
        <p:spPr>
          <a:xfrm>
            <a:off x="3733808" y="3325440"/>
            <a:ext cx="13545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접속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1CE72-DFD7-55AE-1DB8-A5B104B32B4B}"/>
              </a:ext>
            </a:extLst>
          </p:cNvPr>
          <p:cNvSpPr txBox="1"/>
          <p:nvPr/>
        </p:nvSpPr>
        <p:spPr>
          <a:xfrm>
            <a:off x="3733807" y="5053855"/>
            <a:ext cx="13545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컴파일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7960B-8DC3-52B9-9F77-56B4B7CE34E1}"/>
              </a:ext>
            </a:extLst>
          </p:cNvPr>
          <p:cNvSpPr txBox="1"/>
          <p:nvPr/>
        </p:nvSpPr>
        <p:spPr>
          <a:xfrm>
            <a:off x="2403486" y="6142778"/>
            <a:ext cx="13545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Solidity</a:t>
            </a:r>
            <a:endParaRPr lang="ko-KR" altLang="en-US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" name="Picture 2" descr="솔리디티 - 위키백과, 우리 모두의 백과사전">
            <a:extLst>
              <a:ext uri="{FF2B5EF4-FFF2-40B4-BE49-F238E27FC236}">
                <a16:creationId xmlns:a16="http://schemas.microsoft.com/office/drawing/2014/main" id="{4ED5BF30-EFB8-9AE6-F2DA-7C3E50BD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49" y="5795815"/>
            <a:ext cx="217464" cy="33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3B275B8-E556-0039-8DB2-0E6A4DB040EB}"/>
              </a:ext>
            </a:extLst>
          </p:cNvPr>
          <p:cNvSpPr/>
          <p:nvPr/>
        </p:nvSpPr>
        <p:spPr>
          <a:xfrm>
            <a:off x="8519136" y="2549442"/>
            <a:ext cx="1311564" cy="13115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D1FD16-EFC0-8992-D53D-4890D8048287}"/>
              </a:ext>
            </a:extLst>
          </p:cNvPr>
          <p:cNvSpPr txBox="1"/>
          <p:nvPr/>
        </p:nvSpPr>
        <p:spPr>
          <a:xfrm>
            <a:off x="8519137" y="3487022"/>
            <a:ext cx="13115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블록체인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153D37B-7A31-40A1-E2F3-556F4398C8B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188036" y="3070182"/>
            <a:ext cx="2325590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35CBF04-DC0B-5892-52E6-274D5ABB94BE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 flipV="1">
            <a:off x="6394774" y="3205224"/>
            <a:ext cx="2124362" cy="172529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9CDA06B-5EF3-6ECC-0ADA-1217BF0C192C}"/>
              </a:ext>
            </a:extLst>
          </p:cNvPr>
          <p:cNvSpPr txBox="1"/>
          <p:nvPr/>
        </p:nvSpPr>
        <p:spPr>
          <a:xfrm>
            <a:off x="7061369" y="4143273"/>
            <a:ext cx="13545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F4B9C6-E238-4D1B-54D8-EA6289B96E01}"/>
              </a:ext>
            </a:extLst>
          </p:cNvPr>
          <p:cNvSpPr txBox="1"/>
          <p:nvPr/>
        </p:nvSpPr>
        <p:spPr>
          <a:xfrm>
            <a:off x="7061369" y="2693495"/>
            <a:ext cx="13545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Web3.js</a:t>
            </a:r>
            <a:endParaRPr lang="ko-KR" altLang="en-US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BDD543-03F4-C154-B356-170C08389D4B}"/>
              </a:ext>
            </a:extLst>
          </p:cNvPr>
          <p:cNvSpPr txBox="1"/>
          <p:nvPr/>
        </p:nvSpPr>
        <p:spPr>
          <a:xfrm>
            <a:off x="7104579" y="3137558"/>
            <a:ext cx="13545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7259F-739C-E374-AEB6-FB9996506F5E}"/>
              </a:ext>
            </a:extLst>
          </p:cNvPr>
          <p:cNvSpPr txBox="1"/>
          <p:nvPr/>
        </p:nvSpPr>
        <p:spPr>
          <a:xfrm>
            <a:off x="4549816" y="2242252"/>
            <a:ext cx="23783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HTML, CSS, JavaScript</a:t>
            </a:r>
            <a:endParaRPr lang="ko-KR" altLang="en-US" sz="1100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2" name="Picture 4" descr="Work | Protocol Labs">
            <a:extLst>
              <a:ext uri="{FF2B5EF4-FFF2-40B4-BE49-F238E27FC236}">
                <a16:creationId xmlns:a16="http://schemas.microsoft.com/office/drawing/2014/main" id="{78A72E4E-F5BD-8F2E-ED31-0F369F768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1" t="25909" r="24298" b="25009"/>
          <a:stretch/>
        </p:blipFill>
        <p:spPr bwMode="auto">
          <a:xfrm>
            <a:off x="5083210" y="991120"/>
            <a:ext cx="734291" cy="8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DAAC30-4E13-7D39-3EF5-4E30481BEAF7}"/>
              </a:ext>
            </a:extLst>
          </p:cNvPr>
          <p:cNvSpPr txBox="1"/>
          <p:nvPr/>
        </p:nvSpPr>
        <p:spPr>
          <a:xfrm>
            <a:off x="5578323" y="1222034"/>
            <a:ext cx="13545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IPFS</a:t>
            </a:r>
            <a:endParaRPr lang="ko-KR" altLang="en-US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53E1211-044B-4A92-8E3C-CB83AA86A9CD}"/>
              </a:ext>
            </a:extLst>
          </p:cNvPr>
          <p:cNvCxnSpPr>
            <a:cxnSpLocks/>
          </p:cNvCxnSpPr>
          <p:nvPr/>
        </p:nvCxnSpPr>
        <p:spPr>
          <a:xfrm flipV="1">
            <a:off x="5289948" y="1782432"/>
            <a:ext cx="0" cy="398588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1027CAC-74B6-2908-5587-81C23D2E3A6C}"/>
              </a:ext>
            </a:extLst>
          </p:cNvPr>
          <p:cNvCxnSpPr>
            <a:cxnSpLocks/>
          </p:cNvCxnSpPr>
          <p:nvPr/>
        </p:nvCxnSpPr>
        <p:spPr>
          <a:xfrm>
            <a:off x="5600334" y="1782432"/>
            <a:ext cx="0" cy="398588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84E32E-ED56-5805-2F1A-BF22F59FCC85}"/>
              </a:ext>
            </a:extLst>
          </p:cNvPr>
          <p:cNvSpPr txBox="1"/>
          <p:nvPr/>
        </p:nvSpPr>
        <p:spPr>
          <a:xfrm>
            <a:off x="4412394" y="1767724"/>
            <a:ext cx="877554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디지털 파일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08800C-9010-9155-CAC7-0981A7B84FB8}"/>
              </a:ext>
            </a:extLst>
          </p:cNvPr>
          <p:cNvSpPr txBox="1"/>
          <p:nvPr/>
        </p:nvSpPr>
        <p:spPr>
          <a:xfrm>
            <a:off x="5642041" y="1857701"/>
            <a:ext cx="8775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해시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152A0-1FE9-1CBD-3543-A54C7E06535C}"/>
              </a:ext>
            </a:extLst>
          </p:cNvPr>
          <p:cNvSpPr txBox="1"/>
          <p:nvPr/>
        </p:nvSpPr>
        <p:spPr>
          <a:xfrm>
            <a:off x="7996555" y="3945718"/>
            <a:ext cx="237835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이더리움</a:t>
            </a:r>
            <a:r>
              <a:rPr lang="ko-KR" altLang="en-US" sz="11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기반의 블록체인</a:t>
            </a:r>
            <a:endParaRPr lang="en-US" altLang="ko-KR" sz="1100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1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1100" dirty="0" err="1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폴리곤</a:t>
            </a:r>
            <a:r>
              <a:rPr lang="en-US" altLang="ko-KR" sz="11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 err="1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이더리움</a:t>
            </a:r>
            <a:r>
              <a:rPr lang="en-US" altLang="ko-KR" sz="11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 err="1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클레이튼</a:t>
            </a:r>
            <a:r>
              <a:rPr lang="en-US" altLang="ko-KR" sz="11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100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9" name="Picture 26">
            <a:extLst>
              <a:ext uri="{FF2B5EF4-FFF2-40B4-BE49-F238E27FC236}">
                <a16:creationId xmlns:a16="http://schemas.microsoft.com/office/drawing/2014/main" id="{AE0FA349-C97C-0730-56EF-5A61145A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42" y="1295544"/>
            <a:ext cx="571957" cy="57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FF63208-2D16-489E-0F9D-3275505FA90E}"/>
              </a:ext>
            </a:extLst>
          </p:cNvPr>
          <p:cNvSpPr txBox="1"/>
          <p:nvPr/>
        </p:nvSpPr>
        <p:spPr>
          <a:xfrm>
            <a:off x="7571960" y="1335579"/>
            <a:ext cx="1083488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메타마스크</a:t>
            </a:r>
            <a:endParaRPr lang="en-US" altLang="ko-KR" sz="1100" dirty="0">
              <a:solidFill>
                <a:srgbClr val="2038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2038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개인지갑</a:t>
            </a:r>
          </a:p>
        </p:txBody>
      </p:sp>
      <p:pic>
        <p:nvPicPr>
          <p:cNvPr id="41" name="Picture 12" descr="블록체인 - 무료 사업개 아이콘">
            <a:extLst>
              <a:ext uri="{FF2B5EF4-FFF2-40B4-BE49-F238E27FC236}">
                <a16:creationId xmlns:a16="http://schemas.microsoft.com/office/drawing/2014/main" id="{5FBBCA4E-43D4-5515-5110-683F98067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580" y="2672467"/>
            <a:ext cx="773281" cy="7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화면구성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7FB8CD-4C19-E913-3368-BADA2E48B288}"/>
              </a:ext>
            </a:extLst>
          </p:cNvPr>
          <p:cNvSpPr/>
          <p:nvPr/>
        </p:nvSpPr>
        <p:spPr>
          <a:xfrm>
            <a:off x="939491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DE4491-AB24-F426-9E2E-52196787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91" y="1106905"/>
            <a:ext cx="10707077" cy="53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화면구성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4AC9B7-D5A9-EBFC-8857-5AD36B58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9" y="1014801"/>
            <a:ext cx="8475752" cy="5341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AAAC1F-2EF1-F76F-7BC1-A9E9DADDDB9D}"/>
              </a:ext>
            </a:extLst>
          </p:cNvPr>
          <p:cNvSpPr txBox="1"/>
          <p:nvPr/>
        </p:nvSpPr>
        <p:spPr>
          <a:xfrm>
            <a:off x="9079832" y="1913200"/>
            <a:ext cx="2775283" cy="30315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MyNFT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라는 페이지를 통해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자신이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민팅한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NFT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리스트를 볼 수 있게끔 만든 페이지입니다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상세보기 페이지와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NFT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를 삭제할 수 있는 기능을 구현했고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민팅한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NFT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판매 가능</a:t>
            </a:r>
          </a:p>
        </p:txBody>
      </p:sp>
    </p:spTree>
    <p:extLst>
      <p:ext uri="{BB962C8B-B14F-4D97-AF65-F5344CB8AC3E}">
        <p14:creationId xmlns:p14="http://schemas.microsoft.com/office/powerpoint/2010/main" val="56980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화면구성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239316-4083-F8D6-BAEB-E3A59EDF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8" y="1145151"/>
            <a:ext cx="7956884" cy="5337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E135ED-3026-112B-B52D-D1CDB67F62FE}"/>
              </a:ext>
            </a:extLst>
          </p:cNvPr>
          <p:cNvSpPr txBox="1"/>
          <p:nvPr/>
        </p:nvSpPr>
        <p:spPr>
          <a:xfrm>
            <a:off x="8721385" y="2736828"/>
            <a:ext cx="2759161" cy="2154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판매 페이지</a:t>
            </a:r>
            <a:endParaRPr lang="en-US" altLang="ko-KR" sz="2400" dirty="0">
              <a:solidFill>
                <a:schemeClr val="tx1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판매 페이지는 다른 사람이 구매를 할 수 있는 구매하기 기능도 제작</a:t>
            </a:r>
          </a:p>
        </p:txBody>
      </p:sp>
    </p:spTree>
    <p:extLst>
      <p:ext uri="{BB962C8B-B14F-4D97-AF65-F5344CB8AC3E}">
        <p14:creationId xmlns:p14="http://schemas.microsoft.com/office/powerpoint/2010/main" val="69864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</TotalTime>
  <Words>644</Words>
  <Application>Microsoft Office PowerPoint</Application>
  <PresentationFormat>와이드스크린</PresentationFormat>
  <Paragraphs>147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Apple SD Gothic Neo</vt:lpstr>
      <vt:lpstr>HY견고딕</vt:lpstr>
      <vt:lpstr>Nanum Gothic</vt:lpstr>
      <vt:lpstr>Pretendard</vt:lpstr>
      <vt:lpstr>Pretendard ExtraBold</vt:lpstr>
      <vt:lpstr>Söhne</vt:lpstr>
      <vt:lpstr>SpoqaHanSansNeo</vt:lpstr>
      <vt:lpstr>넥슨Lv1고딕 Low OTF Bold</vt:lpstr>
      <vt:lpstr>맑은 고딕</vt:lpstr>
      <vt:lpstr>한컴 고딕</vt:lpstr>
      <vt:lpstr>Arial</vt:lpstr>
      <vt:lpstr>IBM Plex Sans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규영</cp:lastModifiedBy>
  <cp:revision>80</cp:revision>
  <dcterms:created xsi:type="dcterms:W3CDTF">2022-05-10T00:06:31Z</dcterms:created>
  <dcterms:modified xsi:type="dcterms:W3CDTF">2023-06-14T06:49:22Z</dcterms:modified>
</cp:coreProperties>
</file>